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77" d="100"/>
          <a:sy n="77" d="100"/>
        </p:scale>
        <p:origin x="88"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7338-0703-DA0E-448F-95328449A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5B4F8E-7FF9-01F7-B755-ECD0709AE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3E012A-B887-DCD6-A64D-62F750CC9609}"/>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5" name="Footer Placeholder 4">
            <a:extLst>
              <a:ext uri="{FF2B5EF4-FFF2-40B4-BE49-F238E27FC236}">
                <a16:creationId xmlns:a16="http://schemas.microsoft.com/office/drawing/2014/main" id="{11680FA7-E4C7-E035-FAB9-A38DA139B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4110A-573B-84C6-58E8-AD69ADD751CD}"/>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373013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4979-0B00-93D8-E37B-455087430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B1F32F-33E9-FC43-EAB8-51F7DB80F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F9AC2-A8F0-F99B-651C-BE16C4005C50}"/>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5" name="Footer Placeholder 4">
            <a:extLst>
              <a:ext uri="{FF2B5EF4-FFF2-40B4-BE49-F238E27FC236}">
                <a16:creationId xmlns:a16="http://schemas.microsoft.com/office/drawing/2014/main" id="{52590FA2-CFD6-98AC-52EF-5549C37EB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8EF12-4714-8877-AC2D-A5248AF81A2A}"/>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355770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6C1C1-AC92-E43E-9EC9-BB53A2C76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98F33B-99C6-96B0-BE34-4F0A502BD7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86769-E3D9-B892-3E19-495D1F120DB4}"/>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5" name="Footer Placeholder 4">
            <a:extLst>
              <a:ext uri="{FF2B5EF4-FFF2-40B4-BE49-F238E27FC236}">
                <a16:creationId xmlns:a16="http://schemas.microsoft.com/office/drawing/2014/main" id="{970ADB87-7B57-E32F-11E5-6522FE193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F4977-7A05-BB5F-8E8D-2D13D237C004}"/>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292476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FF33-E000-2B07-4355-67EBA8132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B8A5D-12E3-C78D-AFBF-DCAEA3AD28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0F6A8-5F6D-915F-0DCF-FB840F45EA5D}"/>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5" name="Footer Placeholder 4">
            <a:extLst>
              <a:ext uri="{FF2B5EF4-FFF2-40B4-BE49-F238E27FC236}">
                <a16:creationId xmlns:a16="http://schemas.microsoft.com/office/drawing/2014/main" id="{9B921636-A877-944F-CFB0-9094226D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0E88F-4DEE-F569-0742-F164F157B220}"/>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74353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ADCD-93C4-4D4A-8397-94D7D83981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599826-2674-C45B-EB63-ED1A5CBE9B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E1F60-91B9-6852-801B-B3EC0509F2F6}"/>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5" name="Footer Placeholder 4">
            <a:extLst>
              <a:ext uri="{FF2B5EF4-FFF2-40B4-BE49-F238E27FC236}">
                <a16:creationId xmlns:a16="http://schemas.microsoft.com/office/drawing/2014/main" id="{16E3899E-B454-6075-6CE5-5E6B9312B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577C1-781C-DC0B-5338-930A40688421}"/>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235976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F344-B185-AD5F-9BA3-2D85E94AB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DD15D-D1C4-2BED-4299-EDC0E140C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1B6348-B9DC-4716-27D1-109A8C692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EF9BC-12EE-EE05-8DB2-9D13611349D1}"/>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6" name="Footer Placeholder 5">
            <a:extLst>
              <a:ext uri="{FF2B5EF4-FFF2-40B4-BE49-F238E27FC236}">
                <a16:creationId xmlns:a16="http://schemas.microsoft.com/office/drawing/2014/main" id="{EC9B7F9D-82F9-18B3-2D23-4FFCCF5C9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FCDAB-33DF-85B2-0A15-783DB4E4E530}"/>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224237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117F-989E-7254-B6C8-070420832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70CC21-6F51-0C6F-8CD1-405E10C9D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8F77F7-D23D-CE9D-9CB0-26C9E7988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0EE2C-61F6-7B93-3AC6-C4A606284E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6D6824-FB33-274C-92BB-AFDCDA107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98EE04-F604-6E1A-7282-71E4D6667641}"/>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8" name="Footer Placeholder 7">
            <a:extLst>
              <a:ext uri="{FF2B5EF4-FFF2-40B4-BE49-F238E27FC236}">
                <a16:creationId xmlns:a16="http://schemas.microsoft.com/office/drawing/2014/main" id="{9E2D5135-A684-9780-3AD1-301417CCCF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49043E-F790-BEE5-C176-4D8DA730155A}"/>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94836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22DF-69C5-AEA2-3820-E9AF61D13D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5836F-F899-86B2-9993-3245CACA3FDF}"/>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4" name="Footer Placeholder 3">
            <a:extLst>
              <a:ext uri="{FF2B5EF4-FFF2-40B4-BE49-F238E27FC236}">
                <a16:creationId xmlns:a16="http://schemas.microsoft.com/office/drawing/2014/main" id="{BC65C630-700A-4D9A-ED0F-68FCD20EE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BB1E6-139E-8198-641F-8C80A2837EBB}"/>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2924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7079C-549F-379C-BF50-FE7B9ABB87BC}"/>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3" name="Footer Placeholder 2">
            <a:extLst>
              <a:ext uri="{FF2B5EF4-FFF2-40B4-BE49-F238E27FC236}">
                <a16:creationId xmlns:a16="http://schemas.microsoft.com/office/drawing/2014/main" id="{F59FE0F0-AB37-C897-8E9A-61524583C5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F61F28-4914-269E-333C-BCD0C967E701}"/>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205936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2FE-6C6B-8153-BAD7-2E9A1BC3F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B756A3-42C7-1AA8-DA72-6A5CCEE57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9002C-07BB-AFB0-7CCB-1AD0BF9E1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D9808-A5A3-72A7-EE2C-081A01C6AAF5}"/>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6" name="Footer Placeholder 5">
            <a:extLst>
              <a:ext uri="{FF2B5EF4-FFF2-40B4-BE49-F238E27FC236}">
                <a16:creationId xmlns:a16="http://schemas.microsoft.com/office/drawing/2014/main" id="{CD972007-9300-93B0-59F7-C31DDDEB1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250B3-4768-5C91-08FC-8FCEC90E3968}"/>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82547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220-4027-684D-6FA7-501FC0973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76151C-CB69-7C7A-CDA0-1B5A4D156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03987D-19DF-191A-B29B-107367D0F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C88E8-FC25-0619-DBB0-0A3024EAA236}"/>
              </a:ext>
            </a:extLst>
          </p:cNvPr>
          <p:cNvSpPr>
            <a:spLocks noGrp="1"/>
          </p:cNvSpPr>
          <p:nvPr>
            <p:ph type="dt" sz="half" idx="10"/>
          </p:nvPr>
        </p:nvSpPr>
        <p:spPr/>
        <p:txBody>
          <a:bodyPr/>
          <a:lstStyle/>
          <a:p>
            <a:fld id="{1D8ABE19-95D2-4B6F-88AD-9BC2F707A5D2}" type="datetimeFigureOut">
              <a:rPr lang="en-US" smtClean="0"/>
              <a:t>10/1/2025</a:t>
            </a:fld>
            <a:endParaRPr lang="en-US"/>
          </a:p>
        </p:txBody>
      </p:sp>
      <p:sp>
        <p:nvSpPr>
          <p:cNvPr id="6" name="Footer Placeholder 5">
            <a:extLst>
              <a:ext uri="{FF2B5EF4-FFF2-40B4-BE49-F238E27FC236}">
                <a16:creationId xmlns:a16="http://schemas.microsoft.com/office/drawing/2014/main" id="{89881F8C-BAC1-F43D-DBC1-D859BAE36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D0BEE-2B75-F1A8-337F-3C0F7FEB263E}"/>
              </a:ext>
            </a:extLst>
          </p:cNvPr>
          <p:cNvSpPr>
            <a:spLocks noGrp="1"/>
          </p:cNvSpPr>
          <p:nvPr>
            <p:ph type="sldNum" sz="quarter" idx="12"/>
          </p:nvPr>
        </p:nvSpPr>
        <p:spPr/>
        <p:txBody>
          <a:bodyPr/>
          <a:lstStyle/>
          <a:p>
            <a:fld id="{C71C69C2-18F1-4231-A8EC-CBDDC4AAF426}" type="slidenum">
              <a:rPr lang="en-US" smtClean="0"/>
              <a:t>‹#›</a:t>
            </a:fld>
            <a:endParaRPr lang="en-US"/>
          </a:p>
        </p:txBody>
      </p:sp>
    </p:spTree>
    <p:extLst>
      <p:ext uri="{BB962C8B-B14F-4D97-AF65-F5344CB8AC3E}">
        <p14:creationId xmlns:p14="http://schemas.microsoft.com/office/powerpoint/2010/main" val="429004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B8084-F52E-D5EA-B2C5-F68850184D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B14FE8-FB2C-3AAC-4261-20842065E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DFCFC-33BB-951F-44E6-017E316F3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8ABE19-95D2-4B6F-88AD-9BC2F707A5D2}" type="datetimeFigureOut">
              <a:rPr lang="en-US" smtClean="0"/>
              <a:t>10/1/2025</a:t>
            </a:fld>
            <a:endParaRPr lang="en-US"/>
          </a:p>
        </p:txBody>
      </p:sp>
      <p:sp>
        <p:nvSpPr>
          <p:cNvPr id="5" name="Footer Placeholder 4">
            <a:extLst>
              <a:ext uri="{FF2B5EF4-FFF2-40B4-BE49-F238E27FC236}">
                <a16:creationId xmlns:a16="http://schemas.microsoft.com/office/drawing/2014/main" id="{AB5F7AC3-7699-0BC6-BF0D-E50574A6A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1823E5-EB0C-DD7B-1630-00F6C32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1C69C2-18F1-4231-A8EC-CBDDC4AAF426}" type="slidenum">
              <a:rPr lang="en-US" smtClean="0"/>
              <a:t>‹#›</a:t>
            </a:fld>
            <a:endParaRPr lang="en-US"/>
          </a:p>
        </p:txBody>
      </p:sp>
    </p:spTree>
    <p:extLst>
      <p:ext uri="{BB962C8B-B14F-4D97-AF65-F5344CB8AC3E}">
        <p14:creationId xmlns:p14="http://schemas.microsoft.com/office/powerpoint/2010/main" val="230897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CF100799-1B95-365A-C93D-32908F27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923" b="1109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WhatsApp Video 2025-09-30 at 5.35.24 PM">
            <a:hlinkClick r:id="" action="ppaction://media"/>
            <a:extLst>
              <a:ext uri="{FF2B5EF4-FFF2-40B4-BE49-F238E27FC236}">
                <a16:creationId xmlns:a16="http://schemas.microsoft.com/office/drawing/2014/main" id="{AB18F6EA-954F-4CFD-D468-E5C79C7F927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19883" y="252573"/>
            <a:ext cx="3595955" cy="6352854"/>
          </a:xfrm>
          <a:prstGeom prst="rect">
            <a:avLst/>
          </a:prstGeom>
        </p:spPr>
      </p:pic>
      <p:sp>
        <p:nvSpPr>
          <p:cNvPr id="5" name="TextBox 4">
            <a:extLst>
              <a:ext uri="{FF2B5EF4-FFF2-40B4-BE49-F238E27FC236}">
                <a16:creationId xmlns:a16="http://schemas.microsoft.com/office/drawing/2014/main" id="{1CB9D253-96F4-95F1-8DBE-858C59FC1D82}"/>
              </a:ext>
            </a:extLst>
          </p:cNvPr>
          <p:cNvSpPr txBox="1"/>
          <p:nvPr/>
        </p:nvSpPr>
        <p:spPr>
          <a:xfrm>
            <a:off x="5496674" y="1859622"/>
            <a:ext cx="6246688" cy="3477875"/>
          </a:xfrm>
          <a:prstGeom prst="rect">
            <a:avLst/>
          </a:prstGeom>
          <a:noFill/>
        </p:spPr>
        <p:txBody>
          <a:bodyPr wrap="square" rtlCol="0">
            <a:spAutoFit/>
          </a:bodyPr>
          <a:lstStyle/>
          <a:p>
            <a:r>
              <a:rPr lang="en-US" sz="4400" dirty="0">
                <a:latin typeface="Cooper Black" panose="0208090404030B020404" pitchFamily="18" charset="0"/>
              </a:rPr>
              <a:t>Hi! I’m Coco</a:t>
            </a:r>
          </a:p>
          <a:p>
            <a:endParaRPr lang="en-US" sz="4400" dirty="0">
              <a:latin typeface="Cooper Black" panose="0208090404030B020404" pitchFamily="18" charset="0"/>
            </a:endParaRPr>
          </a:p>
          <a:p>
            <a:r>
              <a:rPr lang="en-US" sz="4400" dirty="0">
                <a:latin typeface="Cooper Black" panose="0208090404030B020404" pitchFamily="18" charset="0"/>
              </a:rPr>
              <a:t>And today I would like to introduce you to…</a:t>
            </a:r>
          </a:p>
        </p:txBody>
      </p:sp>
    </p:spTree>
    <p:extLst>
      <p:ext uri="{BB962C8B-B14F-4D97-AF65-F5344CB8AC3E}">
        <p14:creationId xmlns:p14="http://schemas.microsoft.com/office/powerpoint/2010/main" val="35216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7FD7-127A-455E-B609-F3C0D8060F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BE0535-209F-7031-3C4C-5933ACA7CE56}"/>
              </a:ext>
            </a:extLst>
          </p:cNvPr>
          <p:cNvSpPr>
            <a:spLocks noGrp="1"/>
          </p:cNvSpPr>
          <p:nvPr>
            <p:ph idx="1"/>
          </p:nvPr>
        </p:nvSpPr>
        <p:spPr/>
        <p:txBody>
          <a:bodyPr/>
          <a:lstStyle/>
          <a:p>
            <a:endParaRPr lang="en-US"/>
          </a:p>
        </p:txBody>
      </p:sp>
      <p:pic>
        <p:nvPicPr>
          <p:cNvPr id="4"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9DD4B4EE-2464-0A97-8AF7-D510B5DD7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23" b="1109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B6A55B-5050-8E97-3803-B9B0DEC856E2}"/>
              </a:ext>
            </a:extLst>
          </p:cNvPr>
          <p:cNvSpPr txBox="1"/>
          <p:nvPr/>
        </p:nvSpPr>
        <p:spPr>
          <a:xfrm>
            <a:off x="2476071" y="2301412"/>
            <a:ext cx="8568648" cy="2077492"/>
          </a:xfrm>
          <a:prstGeom prst="rect">
            <a:avLst/>
          </a:prstGeom>
          <a:noFill/>
        </p:spPr>
        <p:txBody>
          <a:bodyPr wrap="square" rtlCol="0">
            <a:spAutoFit/>
          </a:bodyPr>
          <a:lstStyle/>
          <a:p>
            <a:r>
              <a:rPr lang="en-US" sz="12900" dirty="0" err="1">
                <a:latin typeface="Cooper Black" panose="0208090404030B020404" pitchFamily="18" charset="0"/>
              </a:rPr>
              <a:t>SnootZzz</a:t>
            </a:r>
            <a:endParaRPr lang="en-US" sz="12900" dirty="0">
              <a:latin typeface="Cooper Black" panose="0208090404030B020404" pitchFamily="18" charset="0"/>
            </a:endParaRPr>
          </a:p>
        </p:txBody>
      </p:sp>
      <p:pic>
        <p:nvPicPr>
          <p:cNvPr id="2050" name="Picture 2">
            <a:extLst>
              <a:ext uri="{FF2B5EF4-FFF2-40B4-BE49-F238E27FC236}">
                <a16:creationId xmlns:a16="http://schemas.microsoft.com/office/drawing/2014/main" id="{01A7C71B-82DA-8D83-F58A-67F3F0416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267" y="2945560"/>
            <a:ext cx="7997879" cy="533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6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BA8E-702D-855A-B43B-DD4760A99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2F7AF-58E2-6D38-A077-F6C81BE910D9}"/>
              </a:ext>
            </a:extLst>
          </p:cNvPr>
          <p:cNvSpPr>
            <a:spLocks noGrp="1"/>
          </p:cNvSpPr>
          <p:nvPr>
            <p:ph type="title"/>
          </p:nvPr>
        </p:nvSpPr>
        <p:spPr/>
        <p:txBody>
          <a:bodyPr/>
          <a:lstStyle/>
          <a:p>
            <a:endParaRPr lang="en-US"/>
          </a:p>
        </p:txBody>
      </p:sp>
      <p:pic>
        <p:nvPicPr>
          <p:cNvPr id="4"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6B5DEF24-38FA-8024-C5AE-D36D656FD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23" b="11091"/>
          <a:stretch>
            <a:fillRect/>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4C9543-3D1E-9C9D-908F-495E16D546BB}"/>
              </a:ext>
            </a:extLst>
          </p:cNvPr>
          <p:cNvSpPr txBox="1"/>
          <p:nvPr/>
        </p:nvSpPr>
        <p:spPr>
          <a:xfrm>
            <a:off x="5717882" y="1839201"/>
            <a:ext cx="5871435" cy="3416320"/>
          </a:xfrm>
          <a:prstGeom prst="rect">
            <a:avLst/>
          </a:prstGeom>
          <a:noFill/>
        </p:spPr>
        <p:txBody>
          <a:bodyPr wrap="square" rtlCol="0">
            <a:spAutoFit/>
          </a:bodyPr>
          <a:lstStyle/>
          <a:p>
            <a:r>
              <a:rPr lang="en-US" sz="2400" dirty="0" err="1">
                <a:latin typeface="Cooper Black" panose="0208090404030B020404" pitchFamily="18" charset="0"/>
              </a:rPr>
              <a:t>SnootZzz</a:t>
            </a:r>
            <a:r>
              <a:rPr lang="en-US" sz="2400" dirty="0">
                <a:latin typeface="Cooper Black" panose="0208090404030B020404" pitchFamily="18" charset="0"/>
              </a:rPr>
              <a:t> is a plushie that was created to look like me. This plushie, when turned on, mimics my snoring pattern. Not all of us get to spend time with our dogs all the time. Having a plushie that looks and feels like me, not only reduces anxiety but reduces the human's "separation anxiety".</a:t>
            </a:r>
          </a:p>
        </p:txBody>
      </p:sp>
      <p:pic>
        <p:nvPicPr>
          <p:cNvPr id="7" name="Content Placeholder 6" descr="A dog face pillow on a wood surface&#10;&#10;AI-generated content may be incorrect.">
            <a:extLst>
              <a:ext uri="{FF2B5EF4-FFF2-40B4-BE49-F238E27FC236}">
                <a16:creationId xmlns:a16="http://schemas.microsoft.com/office/drawing/2014/main" id="{A1CA4479-DC19-0749-1144-AFE8DA6E07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601" y="216612"/>
            <a:ext cx="4817619" cy="6423493"/>
          </a:xfrm>
        </p:spPr>
      </p:pic>
    </p:spTree>
    <p:extLst>
      <p:ext uri="{BB962C8B-B14F-4D97-AF65-F5344CB8AC3E}">
        <p14:creationId xmlns:p14="http://schemas.microsoft.com/office/powerpoint/2010/main" val="227014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0BC7A9E8-23F2-C979-D372-60462B8D7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23" b="11091"/>
          <a:stretch>
            <a:fillRect/>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machine with a drawing of a dog&#10;&#10;AI-generated content may be incorrect.">
            <a:extLst>
              <a:ext uri="{FF2B5EF4-FFF2-40B4-BE49-F238E27FC236}">
                <a16:creationId xmlns:a16="http://schemas.microsoft.com/office/drawing/2014/main" id="{8721F50A-D195-97D9-DD0B-A3F43C131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21" y="435428"/>
            <a:ext cx="4563836" cy="6085114"/>
          </a:xfrm>
          <a:prstGeom prst="rect">
            <a:avLst/>
          </a:prstGeom>
        </p:spPr>
      </p:pic>
      <p:sp>
        <p:nvSpPr>
          <p:cNvPr id="7" name="TextBox 6">
            <a:extLst>
              <a:ext uri="{FF2B5EF4-FFF2-40B4-BE49-F238E27FC236}">
                <a16:creationId xmlns:a16="http://schemas.microsoft.com/office/drawing/2014/main" id="{C98E965E-B38A-3BAD-571D-EE0D0D2E5165}"/>
              </a:ext>
            </a:extLst>
          </p:cNvPr>
          <p:cNvSpPr txBox="1"/>
          <p:nvPr/>
        </p:nvSpPr>
        <p:spPr>
          <a:xfrm>
            <a:off x="5717882" y="1839201"/>
            <a:ext cx="5871435" cy="3785652"/>
          </a:xfrm>
          <a:prstGeom prst="rect">
            <a:avLst/>
          </a:prstGeom>
          <a:noFill/>
        </p:spPr>
        <p:txBody>
          <a:bodyPr wrap="square" rtlCol="0">
            <a:spAutoFit/>
          </a:bodyPr>
          <a:lstStyle/>
          <a:p>
            <a:r>
              <a:rPr lang="en-US" sz="2400" dirty="0">
                <a:latin typeface="Cooper Black" panose="0208090404030B020404" pitchFamily="18" charset="0"/>
              </a:rPr>
              <a:t>To bring me to life, these materials and parts were used:</a:t>
            </a:r>
          </a:p>
          <a:p>
            <a:pPr marL="342900" indent="-342900">
              <a:buFontTx/>
              <a:buChar char="-"/>
            </a:pPr>
            <a:r>
              <a:rPr lang="en-US" sz="2400" dirty="0">
                <a:latin typeface="Cooper Black" panose="0208090404030B020404" pitchFamily="18" charset="0"/>
              </a:rPr>
              <a:t>Brown fleece</a:t>
            </a:r>
          </a:p>
          <a:p>
            <a:pPr marL="342900" indent="-342900">
              <a:buFontTx/>
              <a:buChar char="-"/>
            </a:pPr>
            <a:r>
              <a:rPr lang="en-US" sz="2400" dirty="0">
                <a:latin typeface="Cooper Black" panose="0208090404030B020404" pitchFamily="18" charset="0"/>
              </a:rPr>
              <a:t>White fleece</a:t>
            </a:r>
          </a:p>
          <a:p>
            <a:pPr marL="342900" indent="-342900">
              <a:buFontTx/>
              <a:buChar char="-"/>
            </a:pPr>
            <a:r>
              <a:rPr lang="en-US" sz="2400" dirty="0">
                <a:latin typeface="Cooper Black" panose="0208090404030B020404" pitchFamily="18" charset="0"/>
              </a:rPr>
              <a:t>White fabric</a:t>
            </a:r>
          </a:p>
          <a:p>
            <a:pPr marL="342900" indent="-342900">
              <a:buFontTx/>
              <a:buChar char="-"/>
            </a:pPr>
            <a:r>
              <a:rPr lang="en-US" sz="2400" dirty="0">
                <a:latin typeface="Cooper Black" panose="0208090404030B020404" pitchFamily="18" charset="0"/>
              </a:rPr>
              <a:t>2 Yellow </a:t>
            </a:r>
            <a:r>
              <a:rPr lang="en-US" sz="2400" dirty="0" err="1">
                <a:latin typeface="Cooper Black" panose="0208090404030B020404" pitchFamily="18" charset="0"/>
              </a:rPr>
              <a:t>Leds</a:t>
            </a:r>
            <a:endParaRPr lang="en-US" sz="2400" dirty="0">
              <a:latin typeface="Cooper Black" panose="0208090404030B020404" pitchFamily="18" charset="0"/>
            </a:endParaRPr>
          </a:p>
          <a:p>
            <a:pPr marL="342900" indent="-342900">
              <a:buFontTx/>
              <a:buChar char="-"/>
            </a:pPr>
            <a:r>
              <a:rPr lang="en-US" sz="2400" dirty="0">
                <a:latin typeface="Cooper Black" panose="0208090404030B020404" pitchFamily="18" charset="0"/>
              </a:rPr>
              <a:t>Resistors</a:t>
            </a:r>
          </a:p>
          <a:p>
            <a:pPr marL="342900" indent="-342900">
              <a:buFontTx/>
              <a:buChar char="-"/>
            </a:pPr>
            <a:r>
              <a:rPr lang="en-US" sz="2400" dirty="0">
                <a:latin typeface="Cooper Black" panose="0208090404030B020404" pitchFamily="18" charset="0"/>
              </a:rPr>
              <a:t>Wires</a:t>
            </a:r>
          </a:p>
          <a:p>
            <a:pPr marL="342900" indent="-342900">
              <a:buFontTx/>
              <a:buChar char="-"/>
            </a:pPr>
            <a:r>
              <a:rPr lang="en-US" sz="2400" dirty="0">
                <a:latin typeface="Cooper Black" panose="0208090404030B020404" pitchFamily="18" charset="0"/>
              </a:rPr>
              <a:t>Battery Pack</a:t>
            </a:r>
          </a:p>
          <a:p>
            <a:pPr marL="342900" indent="-342900">
              <a:buFontTx/>
              <a:buChar char="-"/>
            </a:pPr>
            <a:r>
              <a:rPr lang="en-US" sz="2400" dirty="0">
                <a:latin typeface="Cooper Black" panose="0208090404030B020404" pitchFamily="18" charset="0"/>
              </a:rPr>
              <a:t>Digital Embroidery</a:t>
            </a:r>
          </a:p>
        </p:txBody>
      </p:sp>
    </p:spTree>
    <p:extLst>
      <p:ext uri="{BB962C8B-B14F-4D97-AF65-F5344CB8AC3E}">
        <p14:creationId xmlns:p14="http://schemas.microsoft.com/office/powerpoint/2010/main" val="133949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755F-B8A3-0308-B2AD-4CA797D00665}"/>
            </a:ext>
          </a:extLst>
        </p:cNvPr>
        <p:cNvGrpSpPr/>
        <p:nvPr/>
      </p:nvGrpSpPr>
      <p:grpSpPr>
        <a:xfrm>
          <a:off x="0" y="0"/>
          <a:ext cx="0" cy="0"/>
          <a:chOff x="0" y="0"/>
          <a:chExt cx="0" cy="0"/>
        </a:xfrm>
      </p:grpSpPr>
      <p:pic>
        <p:nvPicPr>
          <p:cNvPr id="4"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EB2F06B8-B596-E903-5AE3-3DCF9F4F6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23" b="11091"/>
          <a:stretch>
            <a:fillRect/>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rectangular object with wires connected to it&#10;&#10;AI-generated content may be incorrect.">
            <a:extLst>
              <a:ext uri="{FF2B5EF4-FFF2-40B4-BE49-F238E27FC236}">
                <a16:creationId xmlns:a16="http://schemas.microsoft.com/office/drawing/2014/main" id="{BA8319C8-9E3B-96FB-ED0D-4FA0089E5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497" y="287830"/>
            <a:ext cx="3033507" cy="6281057"/>
          </a:xfrm>
          <a:prstGeom prst="rect">
            <a:avLst/>
          </a:prstGeom>
        </p:spPr>
      </p:pic>
      <p:sp>
        <p:nvSpPr>
          <p:cNvPr id="11" name="TextBox 10">
            <a:extLst>
              <a:ext uri="{FF2B5EF4-FFF2-40B4-BE49-F238E27FC236}">
                <a16:creationId xmlns:a16="http://schemas.microsoft.com/office/drawing/2014/main" id="{77F0DF93-DF2F-AF4E-6EBA-56985B405DFB}"/>
              </a:ext>
            </a:extLst>
          </p:cNvPr>
          <p:cNvSpPr txBox="1"/>
          <p:nvPr/>
        </p:nvSpPr>
        <p:spPr>
          <a:xfrm>
            <a:off x="500743" y="457201"/>
            <a:ext cx="4572000" cy="2123658"/>
          </a:xfrm>
          <a:prstGeom prst="rect">
            <a:avLst/>
          </a:prstGeom>
          <a:noFill/>
        </p:spPr>
        <p:txBody>
          <a:bodyPr wrap="square" rtlCol="0">
            <a:spAutoFit/>
          </a:bodyPr>
          <a:lstStyle/>
          <a:p>
            <a:r>
              <a:rPr lang="en-US" sz="6600" dirty="0">
                <a:latin typeface="Cooper Black" panose="0208090404030B020404" pitchFamily="18" charset="0"/>
              </a:rPr>
              <a:t>Circuit Diagram</a:t>
            </a:r>
          </a:p>
        </p:txBody>
      </p:sp>
    </p:spTree>
    <p:extLst>
      <p:ext uri="{BB962C8B-B14F-4D97-AF65-F5344CB8AC3E}">
        <p14:creationId xmlns:p14="http://schemas.microsoft.com/office/powerpoint/2010/main" val="388869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422E4-DDF8-4710-B7A4-2E9677E42498}"/>
            </a:ext>
          </a:extLst>
        </p:cNvPr>
        <p:cNvGrpSpPr/>
        <p:nvPr/>
      </p:nvGrpSpPr>
      <p:grpSpPr>
        <a:xfrm>
          <a:off x="0" y="0"/>
          <a:ext cx="0" cy="0"/>
          <a:chOff x="0" y="0"/>
          <a:chExt cx="0" cy="0"/>
        </a:xfrm>
      </p:grpSpPr>
      <p:pic>
        <p:nvPicPr>
          <p:cNvPr id="4"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5A2D5B5D-884F-B2B8-9CBE-970FF6149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923" b="11091"/>
          <a:stretch>
            <a:fillRect/>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D419532-CF3B-63A5-D95F-99E10C794246}"/>
              </a:ext>
            </a:extLst>
          </p:cNvPr>
          <p:cNvSpPr txBox="1"/>
          <p:nvPr/>
        </p:nvSpPr>
        <p:spPr>
          <a:xfrm>
            <a:off x="5257799" y="751115"/>
            <a:ext cx="6596743" cy="4832092"/>
          </a:xfrm>
          <a:prstGeom prst="rect">
            <a:avLst/>
          </a:prstGeom>
          <a:noFill/>
        </p:spPr>
        <p:txBody>
          <a:bodyPr wrap="square" rtlCol="0">
            <a:spAutoFit/>
          </a:bodyPr>
          <a:lstStyle/>
          <a:p>
            <a:r>
              <a:rPr lang="en-US" sz="2800" dirty="0">
                <a:latin typeface="Cooper Black" panose="0208090404030B020404" pitchFamily="18" charset="0"/>
              </a:rPr>
              <a:t>This journey was not easy. The digital embroidery machine was new to me and that took me some time to learn. If I were to recreate this plushie, I would make it bigger because I didn’t realize the embroidery and applique would make the ears disappear! Additionally, I would try to position the LEDS better and make it brighter.</a:t>
            </a:r>
          </a:p>
        </p:txBody>
      </p:sp>
      <p:pic>
        <p:nvPicPr>
          <p:cNvPr id="5" name="WhatsApp Video 2025-10-01 at 9.05.11 AM">
            <a:hlinkClick r:id="" action="ppaction://media"/>
            <a:extLst>
              <a:ext uri="{FF2B5EF4-FFF2-40B4-BE49-F238E27FC236}">
                <a16:creationId xmlns:a16="http://schemas.microsoft.com/office/drawing/2014/main" id="{A4FF8408-6735-60FD-6004-B46A122068B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61273" y="192578"/>
            <a:ext cx="3468916" cy="6220125"/>
          </a:xfrm>
          <a:prstGeom prst="rect">
            <a:avLst/>
          </a:prstGeom>
        </p:spPr>
      </p:pic>
    </p:spTree>
    <p:extLst>
      <p:ext uri="{BB962C8B-B14F-4D97-AF65-F5344CB8AC3E}">
        <p14:creationId xmlns:p14="http://schemas.microsoft.com/office/powerpoint/2010/main" val="259550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1B4D-7426-7717-4422-ACDB7E2834F5}"/>
              </a:ext>
            </a:extLst>
          </p:cNvPr>
          <p:cNvSpPr>
            <a:spLocks noGrp="1"/>
          </p:cNvSpPr>
          <p:nvPr>
            <p:ph type="title"/>
          </p:nvPr>
        </p:nvSpPr>
        <p:spPr/>
        <p:txBody>
          <a:bodyPr/>
          <a:lstStyle/>
          <a:p>
            <a:endParaRPr lang="en-US"/>
          </a:p>
        </p:txBody>
      </p:sp>
      <p:pic>
        <p:nvPicPr>
          <p:cNvPr id="17" name="Content Placeholder 16" descr="A dog with a cone on its head&#10;&#10;AI-generated content may be incorrect.">
            <a:extLst>
              <a:ext uri="{FF2B5EF4-FFF2-40B4-BE49-F238E27FC236}">
                <a16:creationId xmlns:a16="http://schemas.microsoft.com/office/drawing/2014/main" id="{0C0E5C66-0B0B-4B74-67EF-6C39FD7ABD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pic>
        <p:nvPicPr>
          <p:cNvPr id="11"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11A512FD-6411-E835-70A9-8E3354B72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23" b="11091"/>
          <a:stretch>
            <a:fillRect/>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45E7726-484C-2D27-9606-F75D1721406D}"/>
              </a:ext>
            </a:extLst>
          </p:cNvPr>
          <p:cNvSpPr txBox="1"/>
          <p:nvPr/>
        </p:nvSpPr>
        <p:spPr>
          <a:xfrm>
            <a:off x="1637891" y="2192554"/>
            <a:ext cx="9715909" cy="2077492"/>
          </a:xfrm>
          <a:prstGeom prst="rect">
            <a:avLst/>
          </a:prstGeom>
          <a:noFill/>
        </p:spPr>
        <p:txBody>
          <a:bodyPr wrap="square" rtlCol="0">
            <a:spAutoFit/>
          </a:bodyPr>
          <a:lstStyle/>
          <a:p>
            <a:r>
              <a:rPr lang="en-US" sz="12900" dirty="0">
                <a:latin typeface="Cooper Black" panose="0208090404030B020404" pitchFamily="18" charset="0"/>
              </a:rPr>
              <a:t>Woof </a:t>
            </a:r>
            <a:r>
              <a:rPr lang="en-US" sz="12900" dirty="0" err="1">
                <a:latin typeface="Cooper Black" panose="0208090404030B020404" pitchFamily="18" charset="0"/>
              </a:rPr>
              <a:t>Woof</a:t>
            </a:r>
            <a:endParaRPr lang="en-US" sz="12900" dirty="0">
              <a:latin typeface="Cooper Black" panose="0208090404030B020404" pitchFamily="18" charset="0"/>
            </a:endParaRPr>
          </a:p>
        </p:txBody>
      </p:sp>
      <p:sp>
        <p:nvSpPr>
          <p:cNvPr id="13" name="TextBox 12">
            <a:extLst>
              <a:ext uri="{FF2B5EF4-FFF2-40B4-BE49-F238E27FC236}">
                <a16:creationId xmlns:a16="http://schemas.microsoft.com/office/drawing/2014/main" id="{A33A5884-A2E9-F47D-494A-121BC05C7AD9}"/>
              </a:ext>
            </a:extLst>
          </p:cNvPr>
          <p:cNvSpPr txBox="1"/>
          <p:nvPr/>
        </p:nvSpPr>
        <p:spPr>
          <a:xfrm>
            <a:off x="4315777" y="4001294"/>
            <a:ext cx="9715909" cy="461665"/>
          </a:xfrm>
          <a:prstGeom prst="rect">
            <a:avLst/>
          </a:prstGeom>
          <a:noFill/>
        </p:spPr>
        <p:txBody>
          <a:bodyPr wrap="square" rtlCol="0">
            <a:spAutoFit/>
          </a:bodyPr>
          <a:lstStyle/>
          <a:p>
            <a:r>
              <a:rPr lang="en-US" sz="2400" dirty="0">
                <a:latin typeface="Cooper Black" panose="0208090404030B020404" pitchFamily="18" charset="0"/>
              </a:rPr>
              <a:t>(Dog for Thank You)</a:t>
            </a:r>
          </a:p>
        </p:txBody>
      </p:sp>
    </p:spTree>
    <p:extLst>
      <p:ext uri="{BB962C8B-B14F-4D97-AF65-F5344CB8AC3E}">
        <p14:creationId xmlns:p14="http://schemas.microsoft.com/office/powerpoint/2010/main" val="34361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38,900+ Paw Background Stock Illustrations, Royalty-Free Vector Graphics &amp;  Clip Art - iStock | Puppy paw background, Dog paw background, Cat paw  background">
            <a:extLst>
              <a:ext uri="{FF2B5EF4-FFF2-40B4-BE49-F238E27FC236}">
                <a16:creationId xmlns:a16="http://schemas.microsoft.com/office/drawing/2014/main" id="{12DB0ECB-835C-C617-CB46-21464B985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23" b="11091"/>
          <a:stretch>
            <a:fillRect/>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dog with a cone on its head&#10;&#10;AI-generated content may be incorrect.">
            <a:extLst>
              <a:ext uri="{FF2B5EF4-FFF2-40B4-BE49-F238E27FC236}">
                <a16:creationId xmlns:a16="http://schemas.microsoft.com/office/drawing/2014/main" id="{1CC3632E-0216-B93D-C70E-91E9709E956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610" r="31355" b="27519"/>
          <a:stretch>
            <a:fillRect/>
          </a:stretch>
        </p:blipFill>
        <p:spPr>
          <a:xfrm>
            <a:off x="9004655" y="938343"/>
            <a:ext cx="3187345" cy="5919657"/>
          </a:xfrm>
        </p:spPr>
      </p:pic>
      <p:pic>
        <p:nvPicPr>
          <p:cNvPr id="7" name="Picture 6" descr="A person holding a dog&#10;&#10;AI-generated content may be incorrect.">
            <a:extLst>
              <a:ext uri="{FF2B5EF4-FFF2-40B4-BE49-F238E27FC236}">
                <a16:creationId xmlns:a16="http://schemas.microsoft.com/office/drawing/2014/main" id="{DE9C5C8A-CF58-05C5-E1C6-2512230D6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619" y="77788"/>
            <a:ext cx="3419036" cy="4558714"/>
          </a:xfrm>
          <a:prstGeom prst="rect">
            <a:avLst/>
          </a:prstGeom>
        </p:spPr>
      </p:pic>
      <p:pic>
        <p:nvPicPr>
          <p:cNvPr id="9" name="Picture 8" descr="A dog lying on a person's lap&#10;&#10;AI-generated content may be incorrect.">
            <a:extLst>
              <a:ext uri="{FF2B5EF4-FFF2-40B4-BE49-F238E27FC236}">
                <a16:creationId xmlns:a16="http://schemas.microsoft.com/office/drawing/2014/main" id="{489D5A56-22C4-2A41-4C60-E02F2D50F0FD}"/>
              </a:ext>
            </a:extLst>
          </p:cNvPr>
          <p:cNvPicPr>
            <a:picLocks noChangeAspect="1"/>
          </p:cNvPicPr>
          <p:nvPr/>
        </p:nvPicPr>
        <p:blipFill>
          <a:blip r:embed="rId5">
            <a:extLst>
              <a:ext uri="{28A0092B-C50C-407E-A947-70E740481C1C}">
                <a14:useLocalDpi xmlns:a14="http://schemas.microsoft.com/office/drawing/2010/main" val="0"/>
              </a:ext>
            </a:extLst>
          </a:blip>
          <a:srcRect l="25122" t="22246" r="-3639" b="36551"/>
          <a:stretch>
            <a:fillRect/>
          </a:stretch>
        </p:blipFill>
        <p:spPr>
          <a:xfrm>
            <a:off x="4076699" y="4032286"/>
            <a:ext cx="4038601" cy="2825714"/>
          </a:xfrm>
          <a:prstGeom prst="rect">
            <a:avLst/>
          </a:prstGeom>
        </p:spPr>
      </p:pic>
      <p:pic>
        <p:nvPicPr>
          <p:cNvPr id="11" name="Picture 10" descr="A dog sitting on a couch&#10;&#10;AI-generated content may be incorrect.">
            <a:extLst>
              <a:ext uri="{FF2B5EF4-FFF2-40B4-BE49-F238E27FC236}">
                <a16:creationId xmlns:a16="http://schemas.microsoft.com/office/drawing/2014/main" id="{261B3D00-2DB0-3718-3440-EBC4BEE72F5B}"/>
              </a:ext>
            </a:extLst>
          </p:cNvPr>
          <p:cNvPicPr>
            <a:picLocks noChangeAspect="1"/>
          </p:cNvPicPr>
          <p:nvPr/>
        </p:nvPicPr>
        <p:blipFill>
          <a:blip r:embed="rId6">
            <a:extLst>
              <a:ext uri="{28A0092B-C50C-407E-A947-70E740481C1C}">
                <a14:useLocalDpi xmlns:a14="http://schemas.microsoft.com/office/drawing/2010/main" val="0"/>
              </a:ext>
            </a:extLst>
          </a:blip>
          <a:srcRect t="20059" r="-3214"/>
          <a:stretch>
            <a:fillRect/>
          </a:stretch>
        </p:blipFill>
        <p:spPr>
          <a:xfrm>
            <a:off x="0" y="0"/>
            <a:ext cx="4406303" cy="5482375"/>
          </a:xfrm>
          <a:prstGeom prst="rect">
            <a:avLst/>
          </a:prstGeom>
        </p:spPr>
      </p:pic>
    </p:spTree>
    <p:extLst>
      <p:ext uri="{BB962C8B-B14F-4D97-AF65-F5344CB8AC3E}">
        <p14:creationId xmlns:p14="http://schemas.microsoft.com/office/powerpoint/2010/main" val="417278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179</Words>
  <Application>Microsoft Office PowerPoint</Application>
  <PresentationFormat>Widescreen</PresentationFormat>
  <Paragraphs>18</Paragraphs>
  <Slides>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Rhea Punjabi</dc:creator>
  <cp:lastModifiedBy>Rhea Punjabi</cp:lastModifiedBy>
  <cp:revision>2</cp:revision>
  <dcterms:created xsi:type="dcterms:W3CDTF">2025-09-30T21:40:06Z</dcterms:created>
  <dcterms:modified xsi:type="dcterms:W3CDTF">2025-10-01T13:11:50Z</dcterms:modified>
</cp:coreProperties>
</file>